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9"/>
  </p:notesMasterIdLst>
  <p:sldIdLst>
    <p:sldId id="309" r:id="rId2"/>
    <p:sldId id="317" r:id="rId3"/>
    <p:sldId id="318" r:id="rId4"/>
    <p:sldId id="328" r:id="rId5"/>
    <p:sldId id="314" r:id="rId6"/>
    <p:sldId id="324" r:id="rId7"/>
    <p:sldId id="327" r:id="rId8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BBB"/>
    <a:srgbClr val="FCD904"/>
    <a:srgbClr val="F5A70B"/>
    <a:srgbClr val="FF6600"/>
    <a:srgbClr val="FFD243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6" autoAdjust="0"/>
    <p:restoredTop sz="94622" autoAdjust="0"/>
  </p:normalViewPr>
  <p:slideViewPr>
    <p:cSldViewPr>
      <p:cViewPr>
        <p:scale>
          <a:sx n="100" d="100"/>
          <a:sy n="100" d="100"/>
        </p:scale>
        <p:origin x="63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982" y="-13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ABBE787-3F91-479E-8C21-7DF01D867550}" type="datetimeFigureOut">
              <a:rPr lang="ko-KR" altLang="en-US"/>
              <a:pPr>
                <a:defRPr/>
              </a:pPr>
              <a:t>2025-02-28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FE53C71-4FDB-4772-B762-B9B2639605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147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53C71-4FDB-4772-B762-B9B263960518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37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BE02374A-7695-410E-8834-5704AB9CA141}" type="datetime1">
              <a:rPr lang="ko-KR" altLang="en-US"/>
              <a:pPr>
                <a:defRPr/>
              </a:pPr>
              <a:t>2025-02-28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A11D-DF5F-4208-8C05-D60F95A81A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3E1E2E8-6207-43FA-A609-ED13FE8592EE}" type="datetime1">
              <a:rPr lang="ko-KR" altLang="en-US"/>
              <a:pPr>
                <a:defRPr/>
              </a:pPr>
              <a:t>2025-02-28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89C8-C839-454C-9A9B-96641897593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DFDB4F3-A549-4FFF-AC9B-8EE5B2C48FA1}" type="datetime1">
              <a:rPr lang="ko-KR" altLang="en-US"/>
              <a:pPr>
                <a:defRPr/>
              </a:pPr>
              <a:t>2025-02-28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69B48-1165-4B92-9927-B973C75963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3673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BB75298-7972-4978-9BCB-74F0B78CDDA6}" type="datetime1">
              <a:rPr lang="ko-KR" altLang="en-US"/>
              <a:pPr>
                <a:defRPr/>
              </a:pPr>
              <a:t>2025-02-28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E079-B867-4F6A-9FC3-AB43740543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EEA5E41-56DF-4A33-A162-987DC2B66D59}" type="datetime1">
              <a:rPr lang="ko-KR" altLang="en-US"/>
              <a:pPr>
                <a:defRPr/>
              </a:pPr>
              <a:t>2025-02-28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0B3B-7336-4C83-B791-B43CC1731A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5BB9709-389C-4532-9B7F-F84017E6F1FF}" type="datetime1">
              <a:rPr lang="ko-KR" altLang="en-US"/>
              <a:pPr>
                <a:defRPr/>
              </a:pPr>
              <a:t>2025-02-28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34734-429C-4F29-AEF1-6316B83E7F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70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39733" y="1600201"/>
            <a:ext cx="40470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AAC6940-7804-4543-9B7C-CFB9A8FBC434}" type="datetime1">
              <a:rPr lang="ko-KR" altLang="en-US"/>
              <a:pPr>
                <a:defRPr/>
              </a:pPr>
              <a:t>2025-02-28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BF88-A24E-4D1A-AD5A-E401EE9A589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F4B6ED8B-D659-4915-BBDC-3C800AE3CD59}" type="datetime1">
              <a:rPr lang="ko-KR" altLang="en-US"/>
              <a:pPr>
                <a:defRPr/>
              </a:pPr>
              <a:t>2025-02-28</a:t>
            </a:fld>
            <a:endParaRPr lang="ko-K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6EE2-7B42-4743-8382-8FC3A02FD5C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BDB31D4-EA7F-42B6-B3A3-51A7659423B1}" type="datetime1">
              <a:rPr lang="ko-KR" altLang="en-US"/>
              <a:pPr>
                <a:defRPr/>
              </a:pPr>
              <a:t>2025-02-28</a:t>
            </a:fld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3EE69-0B25-4985-B58C-97B7D3D3C4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1EE4D70-E3B3-4F99-A20D-29B070534E4A}" type="datetime1">
              <a:rPr lang="ko-KR" altLang="en-US"/>
              <a:pPr>
                <a:defRPr/>
              </a:pPr>
              <a:t>2025-02-28</a:t>
            </a:fld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1337-7F69-43BA-B075-F4A5800EE74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111B19A-5A5E-4ED4-B306-9D2E997BA22D}" type="datetime1">
              <a:rPr lang="ko-KR" altLang="en-US"/>
              <a:pPr>
                <a:defRPr/>
              </a:pPr>
              <a:t>2025-02-28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46B9-F71C-4176-983E-7AEA2EC18D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BC6BDF1-DD62-45ED-BAB9-28564694598A}" type="datetime1">
              <a:rPr lang="ko-KR" altLang="en-US"/>
              <a:pPr>
                <a:defRPr/>
              </a:pPr>
              <a:t>2025-02-28</a:t>
            </a:fld>
            <a:endParaRPr lang="ko-KR" altLang="en-US"/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D2902-6650-4C2C-A25A-2C97041055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52" y="95106"/>
            <a:ext cx="8744512" cy="576808"/>
          </a:xfrm>
          <a:prstGeom prst="rect">
            <a:avLst/>
          </a:prstGeom>
          <a:gradFill flip="none" rotWithShape="1">
            <a:gsLst>
              <a:gs pos="13000">
                <a:srgbClr val="FFFFFF">
                  <a:alpha val="0"/>
                </a:srgbClr>
              </a:gs>
              <a:gs pos="46000">
                <a:schemeClr val="accent2"/>
              </a:gs>
              <a:gs pos="100000">
                <a:schemeClr val="accent5">
                  <a:lumMod val="50000"/>
                </a:schemeClr>
              </a:gs>
            </a:gsLst>
            <a:lin ang="108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endParaRPr kumimoji="0" lang="en-US" altLang="ko-KR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2E2433A5-08E0-48A0-99A9-AC363BCAA34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67456" y="774366"/>
            <a:ext cx="8476544" cy="21748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sz="14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148064" y="755650"/>
            <a:ext cx="400099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Business Leadership for Sustainable Development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2405063"/>
            <a:ext cx="1841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68300"/>
            <a:ext cx="1841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w Cen MT" pitchFamily="34" charset="0"/>
          <a:ea typeface="HY얕은샘물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w Cen MT" pitchFamily="34" charset="0"/>
          <a:ea typeface="HY얕은샘물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w Cen MT" pitchFamily="34" charset="0"/>
          <a:ea typeface="HY얕은샘물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w Cen MT" pitchFamily="34" charset="0"/>
          <a:ea typeface="HY얕은샘물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imes New Roman" pitchFamily="18" charset="0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imes New Roman" pitchFamily="18" charset="0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imes New Roman" pitchFamily="18" charset="0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2489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5991671"/>
            <a:ext cx="86019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1405 Trade Tower, 511, </a:t>
            </a:r>
            <a:r>
              <a:rPr lang="en-US" altLang="ko-KR" sz="1050" dirty="0" err="1">
                <a:latin typeface="맑은 고딕" pitchFamily="50" charset="-127"/>
                <a:ea typeface="맑은 고딕" pitchFamily="50" charset="-127"/>
              </a:rPr>
              <a:t>Youngdong-daero</a:t>
            </a:r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050" dirty="0" err="1">
                <a:latin typeface="맑은 고딕" pitchFamily="50" charset="-127"/>
                <a:ea typeface="맑은 고딕" pitchFamily="50" charset="-127"/>
              </a:rPr>
              <a:t>Gangnam-gu</a:t>
            </a:r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, Seoul Korea </a:t>
            </a:r>
          </a:p>
          <a:p>
            <a:r>
              <a:rPr lang="de-DE" altLang="ko-KR" sz="1050" dirty="0">
                <a:latin typeface="맑은 고딕" pitchFamily="50" charset="-127"/>
                <a:ea typeface="맑은 고딕" pitchFamily="50" charset="-127"/>
              </a:rPr>
              <a:t>TEL: +82 2 6000 7662, </a:t>
            </a:r>
            <a:r>
              <a:rPr lang="fr-FR" altLang="ko-KR" sz="1050" dirty="0">
                <a:latin typeface="맑은 고딕" pitchFamily="50" charset="-127"/>
                <a:ea typeface="맑은 고딕" pitchFamily="50" charset="-127"/>
              </a:rPr>
              <a:t>Fax: +82 2 6000 7671, </a:t>
            </a:r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Email: master@kbcsd.or.kr, Web: www.kbcsd.or.kr</a:t>
            </a:r>
            <a:endParaRPr kumimoji="0" lang="en-US" altLang="ko-KR" sz="10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02922" y="3931022"/>
            <a:ext cx="8849730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4400" b="1" dirty="0">
                <a:latin typeface="맑은 고딕" pitchFamily="50" charset="-127"/>
                <a:ea typeface="맑은 고딕" pitchFamily="50" charset="-127"/>
              </a:rPr>
              <a:t>Overview of the KBCSD</a:t>
            </a:r>
          </a:p>
          <a:p>
            <a:r>
              <a:rPr lang="en-US" altLang="ko-KR" sz="2500" b="1" dirty="0">
                <a:latin typeface="맑은 고딕" pitchFamily="50" charset="-127"/>
                <a:ea typeface="맑은 고딕" pitchFamily="50" charset="-127"/>
              </a:rPr>
              <a:t>   (Korea Business Council for Sustainable Development)</a:t>
            </a:r>
            <a:endParaRPr lang="ko-KR" altLang="en-US" sz="25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그림 7" descr="KBCSD 영문로고.jpg"/>
          <p:cNvPicPr>
            <a:picLocks noChangeAspect="1"/>
          </p:cNvPicPr>
          <p:nvPr/>
        </p:nvPicPr>
        <p:blipFill>
          <a:blip r:embed="rId3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 bwMode="auto">
          <a:xfrm>
            <a:off x="1258888" y="1341438"/>
            <a:ext cx="7561584" cy="10795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KBCSD(Korea Business Council for Sustainable Development) is a CEO-led organization of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74 forward-thinking companies that endeavors to put Korean industry on track to economic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development in harmony with environment and social development. 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KBCSD is a global network partner of the WBCSD(World Business Council for Sustainable Development)</a:t>
            </a:r>
            <a:endParaRPr kumimoji="0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1258888" y="2636912"/>
            <a:ext cx="7561584" cy="252028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2002 : Inaugural General Meeting held on March 21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* Dr. Dong-Soo 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Hur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Chairman of GS Caltex Corporation, appointed the first Chairman of KBCSD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2009 : Designated as a focal point for ‘Green Growth Business Dialogue’ under the Presidential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Committee on Green Growth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(Recognized as a premier business voice in shaping national sustainability policies)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2012 : WBCSD Annual Council Meeting held in Seoul, in commemoration of the 10</a:t>
            </a:r>
            <a:r>
              <a:rPr lang="en-US" altLang="ko-KR" sz="1200" baseline="30000" dirty="0"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Anniversary of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the establishment of KBCSD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2015 : Sustainable Korea 2030 Master Plan established and officially announced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Korea-China CEO Roundtable on Sustainable Development 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launced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in Beijing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2016 : 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Dr. 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Myung-Ja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Kim, former Minister of Environment, appointed the second Chairperson of KBCSD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2018 : Mr. Myung-Soo Huh, Vice Chairman of GS E&amp;C, appointed the third Chairperson of KBCSD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2020 : Mr. </a:t>
            </a:r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Kyong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-Ho Lee, </a:t>
            </a:r>
            <a:r>
              <a:rPr lang="en-US" altLang="ko-KR" sz="1200" spc="-6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Chairman of  </a:t>
            </a:r>
            <a:r>
              <a:rPr lang="en-US" altLang="ko-KR" sz="1200" spc="-6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Younglim</a:t>
            </a:r>
            <a:r>
              <a:rPr lang="en-US" altLang="ko-KR" sz="1200" spc="-6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Timber, appointed the fourth Chairperson of KBCSD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1258888" y="5373216"/>
            <a:ext cx="7561584" cy="1296144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KBCSD membership spans 74 enterprises that are spearheading sustainable business practices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Member companies comprise diverse industrial sectors as follows: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oil refinery and gas, steel, electrical and electronics, petrochemical, construction,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aviation, automobile, paper and pulp, accounting and consulting, telecommunications,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power utility, agriculture, etc.</a:t>
            </a:r>
            <a:endParaRPr kumimoji="0" lang="en-US" altLang="ko-KR" sz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82790" y="157822"/>
            <a:ext cx="3384376" cy="432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Who we are</a:t>
            </a:r>
            <a:endParaRPr lang="en-US" altLang="ko-K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179364" y="1350963"/>
            <a:ext cx="1008260" cy="503237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Introduction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79364" y="2637731"/>
            <a:ext cx="1008260" cy="503237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History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179364" y="5372447"/>
            <a:ext cx="1008260" cy="50482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Membership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" name="그림 14" descr="KBCSD 영문로고.jpg"/>
          <p:cNvPicPr>
            <a:picLocks noChangeAspect="1"/>
          </p:cNvPicPr>
          <p:nvPr/>
        </p:nvPicPr>
        <p:blipFill>
          <a:blip r:embed="rId2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2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25" y="134938"/>
            <a:ext cx="62626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What we do</a:t>
            </a:r>
            <a:r>
              <a:rPr kumimoji="0"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/>
        </p:nvGraphicFramePr>
        <p:xfrm>
          <a:off x="467544" y="1453774"/>
          <a:ext cx="8280920" cy="477779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432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8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Public-Private Policy</a:t>
                      </a:r>
                    </a:p>
                    <a:p>
                      <a:pPr algn="ctr"/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Consultation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Convene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CEO gatherings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with high-level officials from politics, government and the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National Assembly with a view to providing business inputs regarding pending policy issues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on sustainable development (Invitees include Prime Minister, Minister of Environment,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Minister of Trade, Industry and Energy, etc.)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latin typeface="맑은 고딕" pitchFamily="50" charset="-127"/>
                          <a:ea typeface="맑은 고딕" pitchFamily="50" charset="-127"/>
                        </a:rPr>
                        <a:t>Policy Research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Provide a platform for member interaction in developing sustainability policies, publishing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policy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recommendation reports,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etc.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2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Visions and Roadmaps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Establish mid-, and long-term visions and action plans for the business sector in its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response to major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sustainability megatrends (Sustainable Korea 2030 Master Plan)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8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Capacity-Building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Enhance capacity-building and information-sharing for member companies associated with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sustainability management through specialized education programs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3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Media Relations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rgbClr val="262626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Hold KBCSD Media Awards on Sustainability on an annual basis to promote public and </a:t>
                      </a:r>
                      <a:br>
                        <a:rPr lang="en-US" altLang="ko-KR" sz="1200" b="0" baseline="0" dirty="0">
                          <a:solidFill>
                            <a:srgbClr val="262626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200" b="0" baseline="0" dirty="0">
                          <a:solidFill>
                            <a:srgbClr val="262626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media awareness of sustainable development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341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International Relations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Interact closely with WBCSD, CBCSD, Nippon Keidanren, ADB, GCF and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other like-minded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organizations to promote regional and global collaboration in such fields as climate change,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energy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inclusive business, and global CSV</a:t>
                      </a:r>
                      <a:endParaRPr lang="en-US" altLang="ko-KR" sz="1200" b="0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Help member companies advance sustainable business practices by introducing best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practice models and implementation tools proven by leading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global expertises </a:t>
                      </a:r>
                      <a:endParaRPr lang="en-US" altLang="ko-KR" sz="1200" b="0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Spearhead green initiatives in Asia by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holding ‘Korea-China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CEO Roundtable on Sustainable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Development’ aimed at expanding low-carbon, green business opportunities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그림 4" descr="KBCSD 영문로고.jpg"/>
          <p:cNvPicPr>
            <a:picLocks noChangeAspect="1"/>
          </p:cNvPicPr>
          <p:nvPr/>
        </p:nvPicPr>
        <p:blipFill>
          <a:blip r:embed="rId2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ED2CD-C21B-2CAD-7DDF-F92C7D816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"/>
          <a:stretch/>
        </p:blipFill>
        <p:spPr>
          <a:xfrm>
            <a:off x="4464247" y="1366742"/>
            <a:ext cx="4680000" cy="5105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04" y="159023"/>
            <a:ext cx="62626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KBCSD Members</a:t>
            </a:r>
            <a:endParaRPr kumimoji="0"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1" name="그림 100" descr="KBCSD 영문로고.jpg"/>
          <p:cNvPicPr>
            <a:picLocks noChangeAspect="1"/>
          </p:cNvPicPr>
          <p:nvPr/>
        </p:nvPicPr>
        <p:blipFill>
          <a:blip r:embed="rId4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" name="직사각형 142"/>
          <p:cNvSpPr/>
          <p:nvPr/>
        </p:nvSpPr>
        <p:spPr bwMode="auto">
          <a:xfrm>
            <a:off x="144016" y="1008882"/>
            <a:ext cx="4272612" cy="140925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000" b="1" dirty="0">
                <a:latin typeface="맑은 고딕" pitchFamily="50" charset="-127"/>
                <a:ea typeface="맑은 고딕" pitchFamily="50" charset="-127"/>
              </a:rPr>
              <a:t>Honorary Chairmen</a:t>
            </a:r>
            <a:r>
              <a:rPr kumimoji="0" lang="ko-KR" altLang="en-US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ko-KR" sz="1100" dirty="0"/>
              <a:t>Dong-Soo Hur, Honorary Chairman of GS Caltex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ko-KR" sz="1100" dirty="0"/>
              <a:t>Myung-Ja Kim, Advisor and Presidential Committee of National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dirty="0"/>
              <a:t>     Cohesion(Former Minister, Ministry of Environment) of KAIST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ko-KR" sz="1100" dirty="0"/>
              <a:t>Myung-Soo Huh, Vice Chairman of GS E&amp;C   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Chairman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dirty="0"/>
              <a:t>  Kyong-Ho Lee, </a:t>
            </a:r>
            <a:r>
              <a:rPr lang="en-US" altLang="ko-KR" sz="1100" spc="-60" dirty="0">
                <a:ea typeface="맑은 고딕" pitchFamily="50" charset="-127"/>
              </a:rPr>
              <a:t>Chairman of  </a:t>
            </a:r>
            <a:r>
              <a:rPr lang="en-US" altLang="ko-KR" sz="1100" spc="-60" dirty="0" err="1">
                <a:ea typeface="맑은 고딕" pitchFamily="50" charset="-127"/>
              </a:rPr>
              <a:t>Younglim</a:t>
            </a:r>
            <a:r>
              <a:rPr lang="en-US" altLang="ko-KR" sz="1100" spc="-60" dirty="0">
                <a:ea typeface="맑은 고딕" pitchFamily="50" charset="-127"/>
              </a:rPr>
              <a:t> Timber</a:t>
            </a:r>
          </a:p>
        </p:txBody>
      </p:sp>
      <p:sp>
        <p:nvSpPr>
          <p:cNvPr id="145" name="직사각형 144"/>
          <p:cNvSpPr/>
          <p:nvPr/>
        </p:nvSpPr>
        <p:spPr bwMode="auto">
          <a:xfrm>
            <a:off x="144016" y="4437112"/>
            <a:ext cx="4272612" cy="2376264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Board Members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  <a:endParaRPr lang="en-US" altLang="ko-KR" sz="1000" spc="-60" dirty="0">
              <a:ea typeface="맑은 고딕" pitchFamily="50" charset="-127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1000" spc="-60" dirty="0">
                <a:ea typeface="맑은 고딕" pitchFamily="50" charset="-127"/>
              </a:rPr>
              <a:t>  </a:t>
            </a:r>
            <a:r>
              <a:rPr lang="en-US" altLang="ko-KR" sz="1100" spc="-60" dirty="0">
                <a:ea typeface="맑은 고딕" pitchFamily="50" charset="-127"/>
              </a:rPr>
              <a:t>Roe-Hyun Myung, President and CEO of LS Corp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 Gang-Hyun</a:t>
            </a:r>
            <a:r>
              <a:rPr lang="ko-KR" altLang="en-US" sz="1100" spc="-60" dirty="0">
                <a:solidFill>
                  <a:schemeClr val="tx1"/>
                </a:solidFill>
                <a:ea typeface="맑은 고딕" pitchFamily="50" charset="-127"/>
              </a:rPr>
              <a:t> </a:t>
            </a: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Seo, </a:t>
            </a:r>
            <a:r>
              <a:rPr lang="en-US" altLang="ko-KR" sz="1100" spc="-60" dirty="0">
                <a:ea typeface="맑은 고딕" pitchFamily="50" charset="-127"/>
              </a:rPr>
              <a:t>President and CEO of Hyundai Steel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 err="1">
                <a:ea typeface="맑은 고딕" pitchFamily="50" charset="-127"/>
              </a:rPr>
              <a:t>Joo</a:t>
            </a:r>
            <a:r>
              <a:rPr lang="en-US" altLang="ko-KR" sz="1100" spc="-60" dirty="0">
                <a:ea typeface="맑은 고딕" pitchFamily="50" charset="-127"/>
              </a:rPr>
              <a:t>-Ho Whang, President of Korea Hydro &amp; Nuclear </a:t>
            </a: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Power Co., </a:t>
            </a:r>
            <a:r>
              <a:rPr lang="en-US" altLang="ko-KR" sz="1100" spc="-60" dirty="0">
                <a:ea typeface="맑은 고딕" pitchFamily="50" charset="-127"/>
              </a:rPr>
              <a:t>Ltd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Kyung-Tai Lim,  CEO of </a:t>
            </a:r>
            <a:r>
              <a:rPr lang="en-US" altLang="ko-KR" sz="1100" spc="-60" dirty="0" err="1">
                <a:ea typeface="맑은 고딕" pitchFamily="50" charset="-127"/>
              </a:rPr>
              <a:t>Halla</a:t>
            </a:r>
            <a:r>
              <a:rPr lang="en-US" altLang="ko-KR" sz="1100" spc="-60" dirty="0">
                <a:ea typeface="맑은 고딕" pitchFamily="50" charset="-127"/>
              </a:rPr>
              <a:t> Cement Corp.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Shin Kim, CEO of SK securities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Soo-Bok Lee, President of </a:t>
            </a:r>
            <a:r>
              <a:rPr lang="en-US" altLang="ko-KR" sz="1100" spc="-60" dirty="0" err="1">
                <a:ea typeface="맑은 고딕" pitchFamily="50" charset="-127"/>
              </a:rPr>
              <a:t>Ecoeye</a:t>
            </a:r>
            <a:r>
              <a:rPr lang="en-US" altLang="ko-KR" sz="1100" spc="-60" dirty="0">
                <a:ea typeface="맑은 고딕" pitchFamily="50" charset="-127"/>
              </a:rPr>
              <a:t> Co. Ltd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Yang-Kwon Ryu, Market Head of Ecolab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b="1" spc="-6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Auditor 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Yong-</a:t>
            </a:r>
            <a:r>
              <a:rPr lang="en-US" altLang="ko-KR" sz="1100" spc="-60" dirty="0" err="1">
                <a:ea typeface="맑은 고딕" pitchFamily="50" charset="-127"/>
              </a:rPr>
              <a:t>Guen</a:t>
            </a:r>
            <a:r>
              <a:rPr lang="en-US" altLang="ko-KR" sz="1100" spc="-60" dirty="0">
                <a:ea typeface="맑은 고딕" pitchFamily="50" charset="-127"/>
              </a:rPr>
              <a:t> Park, CEO and Regional Managing Partner of EY Korea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Dong-</a:t>
            </a:r>
            <a:r>
              <a:rPr lang="en-US" altLang="ko-KR" sz="1100" dirty="0" err="1">
                <a:solidFill>
                  <a:srgbClr val="333333"/>
                </a:solidFill>
                <a:highlight>
                  <a:srgbClr val="FFFFFF"/>
                </a:highlight>
              </a:rPr>
              <a:t>R</a:t>
            </a:r>
            <a:r>
              <a:rPr lang="en-US" altLang="ko-KR" sz="11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yul</a:t>
            </a:r>
            <a:r>
              <a:rPr lang="en-US" altLang="ko-KR" sz="1100" b="0" i="0" spc="-6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맑은 고딕" pitchFamily="50" charset="-127"/>
              </a:rPr>
              <a:t> </a:t>
            </a:r>
            <a:r>
              <a:rPr lang="en-US" altLang="ko-KR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Choi</a:t>
            </a:r>
            <a:r>
              <a:rPr lang="en-US" altLang="ko-KR" sz="1100" b="0" i="0" spc="-6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맑은 고딕" pitchFamily="50" charset="-127"/>
              </a:rPr>
              <a:t>, </a:t>
            </a:r>
            <a:r>
              <a:rPr lang="en-US" altLang="ko-KR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 Managing Partner of </a:t>
            </a:r>
            <a:r>
              <a:rPr lang="en-US" altLang="ko-KR" sz="1100" b="0" i="0" spc="-6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ea typeface="맑은 고딕" pitchFamily="50" charset="-127"/>
              </a:rPr>
              <a:t>Yulchon</a:t>
            </a:r>
            <a:endParaRPr lang="en-US" altLang="ko-KR" sz="1100" spc="-60" dirty="0">
              <a:ea typeface="맑은 고딕" pitchFamily="50" charset="-127"/>
            </a:endParaRPr>
          </a:p>
        </p:txBody>
      </p:sp>
      <p:sp>
        <p:nvSpPr>
          <p:cNvPr id="146" name="직사각형 145"/>
          <p:cNvSpPr/>
          <p:nvPr/>
        </p:nvSpPr>
        <p:spPr bwMode="auto">
          <a:xfrm>
            <a:off x="144016" y="2476180"/>
            <a:ext cx="4272612" cy="188892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Senior Vice Chairman :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</a:rPr>
              <a:t>Hak-Cheol Shin, CEO</a:t>
            </a:r>
            <a:r>
              <a:rPr lang="ko-KR" altLang="en-US" sz="1100" dirty="0">
                <a:solidFill>
                  <a:schemeClr val="tx1"/>
                </a:solidFill>
              </a:rPr>
              <a:t> </a:t>
            </a:r>
            <a:r>
              <a:rPr lang="en-US" altLang="ko-KR" sz="1100" dirty="0">
                <a:solidFill>
                  <a:schemeClr val="tx1"/>
                </a:solidFill>
              </a:rPr>
              <a:t>of LG Chem </a:t>
            </a:r>
            <a:endParaRPr lang="en-US" altLang="ko-KR" sz="1100" b="1" dirty="0">
              <a:latin typeface="맑은 고딕" pitchFamily="50" charset="-127"/>
              <a:ea typeface="맑은 고딕" pitchFamily="50" charset="-127"/>
            </a:endParaRP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Vice Chairmen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000" dirty="0"/>
              <a:t>  </a:t>
            </a:r>
            <a:r>
              <a:rPr lang="en-US" altLang="ko-KR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Sang-kyu Park</a:t>
            </a:r>
            <a:r>
              <a:rPr lang="en-US" altLang="ko-KR" sz="1100" dirty="0"/>
              <a:t>, CEO of SK innovation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dirty="0">
                <a:ea typeface="맑은 고딕" panose="020B0503020000020004" pitchFamily="50" charset="-127"/>
              </a:rPr>
              <a:t> Anwar A. Al-Hejazi, Representative Director and CEO of</a:t>
            </a:r>
            <a:r>
              <a:rPr lang="ko-KR" altLang="en-US" sz="1100" dirty="0">
                <a:ea typeface="맑은 고딕" panose="020B0503020000020004" pitchFamily="50" charset="-127"/>
              </a:rPr>
              <a:t> </a:t>
            </a:r>
            <a:r>
              <a:rPr lang="en-US" altLang="ko-KR" sz="1100" dirty="0">
                <a:ea typeface="맑은 고딕" panose="020B0503020000020004" pitchFamily="50" charset="-127"/>
              </a:rPr>
              <a:t>S-OIL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dirty="0"/>
              <a:t> Tae-Jin Kim,  President of GS E&amp;C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 Moo-Kyung Jung, President of Sustainability Management Unit of Korea Zinc</a:t>
            </a:r>
            <a:endParaRPr lang="en-US" altLang="ko-KR" sz="1100" dirty="0"/>
          </a:p>
          <a:p>
            <a:pPr>
              <a:buFont typeface="Wingdings" pitchFamily="2" charset="2"/>
              <a:buChar char="ü"/>
            </a:pPr>
            <a:r>
              <a:rPr lang="en-US" altLang="ko-KR" sz="1100" dirty="0"/>
              <a:t> </a:t>
            </a:r>
            <a:r>
              <a:rPr lang="en-US" altLang="ko-KR" sz="11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Baik-Hee</a:t>
            </a:r>
            <a:r>
              <a:rPr lang="en-US" altLang="ko-KR" sz="1100" dirty="0"/>
              <a:t> Lee, Head of Safety Health Environment Division of POSCO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dirty="0"/>
              <a:t> Jung-Su Kim, Executive Vice President of GS Caltex</a:t>
            </a:r>
            <a:endParaRPr lang="en-US" altLang="ko-KR" sz="1100" spc="-60" dirty="0">
              <a:ea typeface="맑은 고딕" pitchFamily="50" charset="-127"/>
            </a:endParaRPr>
          </a:p>
        </p:txBody>
      </p:sp>
      <p:sp>
        <p:nvSpPr>
          <p:cNvPr id="147" name="모서리가 둥근 직사각형 146"/>
          <p:cNvSpPr/>
          <p:nvPr/>
        </p:nvSpPr>
        <p:spPr bwMode="auto">
          <a:xfrm>
            <a:off x="4667941" y="1031083"/>
            <a:ext cx="4272612" cy="29877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74 Member Companies </a:t>
            </a: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4C4D617-F1DE-5CA0-D6E3-152C55781F85}"/>
              </a:ext>
            </a:extLst>
          </p:cNvPr>
          <p:cNvSpPr/>
          <p:nvPr/>
        </p:nvSpPr>
        <p:spPr bwMode="auto">
          <a:xfrm>
            <a:off x="5436096" y="6509469"/>
            <a:ext cx="864096" cy="2813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54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94B7CE0-2511-4FCD-8844-28EF6A387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982" y="1425349"/>
            <a:ext cx="4351539" cy="504724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734E946-21C6-45E2-A46C-25FF60A28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71" y="1425349"/>
            <a:ext cx="4381142" cy="50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0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25" y="115888"/>
            <a:ext cx="64087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KBCSD Networks</a:t>
            </a:r>
            <a:endParaRPr kumimoji="0"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779912" y="1844824"/>
            <a:ext cx="1512168" cy="540401"/>
          </a:xfrm>
          <a:prstGeom prst="roundRect">
            <a:avLst/>
          </a:prstGeom>
          <a:solidFill>
            <a:srgbClr val="F5A70B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/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Assembly</a:t>
            </a:r>
            <a:endParaRPr kumimoji="0"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331640" y="3820802"/>
            <a:ext cx="1287024" cy="515476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The industry</a:t>
            </a:r>
            <a:endParaRPr kumimoji="0"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139952" y="5128440"/>
            <a:ext cx="872839" cy="460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Media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6444209" y="3692434"/>
            <a:ext cx="1440159" cy="672670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Organizations like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WBCSD and etc</a:t>
            </a:r>
            <a:endParaRPr kumimoji="0" lang="en-US" altLang="ko-K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22" name="TextBox 14"/>
          <p:cNvSpPr txBox="1">
            <a:spLocks noChangeArrowheads="1"/>
          </p:cNvSpPr>
          <p:nvPr/>
        </p:nvSpPr>
        <p:spPr bwMode="auto">
          <a:xfrm>
            <a:off x="179512" y="1096288"/>
            <a:ext cx="5976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• 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 Government :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Ministry of Environment, Ministry of Trade, Industry &amp; Energy</a:t>
            </a:r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    Ministry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of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Land , Infrastructure &amp; Transport, Office for Government Policy Coordination, etc.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•  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National Assembly :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Climate Change Forum, Environment &amp; Labor Committee,</a:t>
            </a:r>
          </a:p>
          <a:p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    Industry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&amp; Trade Committee, Sustainable Development Committee, etc.</a:t>
            </a:r>
            <a:endParaRPr kumimoji="0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23" name="TextBox 15"/>
          <p:cNvSpPr txBox="1">
            <a:spLocks noChangeArrowheads="1"/>
          </p:cNvSpPr>
          <p:nvPr/>
        </p:nvSpPr>
        <p:spPr bwMode="auto">
          <a:xfrm>
            <a:off x="6012160" y="3182779"/>
            <a:ext cx="2664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WBCSD, CBCSD, Nippon Keidanren, ADB, 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GCF, GGGI, UN, and 60 BCSDs,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25" name="TextBox 17"/>
          <p:cNvSpPr txBox="1">
            <a:spLocks noChangeArrowheads="1"/>
          </p:cNvSpPr>
          <p:nvPr/>
        </p:nvSpPr>
        <p:spPr bwMode="auto">
          <a:xfrm>
            <a:off x="1043608" y="4387170"/>
            <a:ext cx="19449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74 major large businesses,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6 major business associations,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other industrial associations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6012160" y="4988578"/>
            <a:ext cx="1944216" cy="67267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Institute,</a:t>
            </a: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firm, Consulting</a:t>
            </a:r>
            <a:endParaRPr kumimoji="0" lang="en-US" altLang="ko-K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줄무늬가 있는 오른쪽 화살표 31"/>
          <p:cNvSpPr/>
          <p:nvPr/>
        </p:nvSpPr>
        <p:spPr>
          <a:xfrm>
            <a:off x="6011863" y="3832316"/>
            <a:ext cx="360362" cy="355600"/>
          </a:xfrm>
          <a:prstGeom prst="striped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줄무늬가 있는 오른쪽 화살표 32"/>
          <p:cNvSpPr/>
          <p:nvPr/>
        </p:nvSpPr>
        <p:spPr>
          <a:xfrm rot="10800000">
            <a:off x="2700338" y="3865495"/>
            <a:ext cx="358775" cy="357187"/>
          </a:xfrm>
          <a:prstGeom prst="striped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줄무늬가 있는 오른쪽 화살표 33"/>
          <p:cNvSpPr/>
          <p:nvPr/>
        </p:nvSpPr>
        <p:spPr>
          <a:xfrm rot="16200000">
            <a:off x="4378325" y="2470150"/>
            <a:ext cx="360363" cy="404813"/>
          </a:xfrm>
          <a:prstGeom prst="stripedRightArrow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16"/>
          <p:cNvSpPr txBox="1">
            <a:spLocks noChangeArrowheads="1"/>
          </p:cNvSpPr>
          <p:nvPr/>
        </p:nvSpPr>
        <p:spPr bwMode="auto">
          <a:xfrm>
            <a:off x="3635896" y="5661248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Maeil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Business Newspaper, </a:t>
            </a:r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Chosun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Ilbo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Seoul Broadcasting System (SBS),</a:t>
            </a:r>
          </a:p>
          <a:p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Dong-A Ilbo,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etc.</a:t>
            </a:r>
            <a:endParaRPr kumimoji="0"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줄무늬가 있는 오른쪽 화살표 36"/>
          <p:cNvSpPr/>
          <p:nvPr/>
        </p:nvSpPr>
        <p:spPr>
          <a:xfrm rot="5400000">
            <a:off x="4396581" y="4666457"/>
            <a:ext cx="360363" cy="355600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646" y="1890454"/>
            <a:ext cx="3571266" cy="1682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77991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157192"/>
            <a:ext cx="3168352" cy="152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줄무늬가 있는 오른쪽 화살표 41"/>
          <p:cNvSpPr/>
          <p:nvPr/>
        </p:nvSpPr>
        <p:spPr>
          <a:xfrm rot="2265055">
            <a:off x="5580658" y="4654223"/>
            <a:ext cx="360363" cy="35560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5940152" y="5733256"/>
            <a:ext cx="2664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Samjong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KPMG LLC, </a:t>
            </a:r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Ernst&amp;Young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KOLON BENIT, Attorneys at Law</a:t>
            </a:r>
          </a:p>
          <a:p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Yulchon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Samsung Institute of EHS Strategy, etc.</a:t>
            </a:r>
            <a:endParaRPr kumimoji="0"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" name="그림 23" descr="KBCSD 영문로고.jpg"/>
          <p:cNvPicPr>
            <a:picLocks noChangeAspect="1"/>
          </p:cNvPicPr>
          <p:nvPr/>
        </p:nvPicPr>
        <p:blipFill>
          <a:blip r:embed="rId5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  <p:pic>
        <p:nvPicPr>
          <p:cNvPr id="23" name="그림 22" descr="KBCSD 영문로고.jpg"/>
          <p:cNvPicPr>
            <a:picLocks noChangeAspect="1"/>
          </p:cNvPicPr>
          <p:nvPr/>
        </p:nvPicPr>
        <p:blipFill>
          <a:blip r:embed="rId5" cstate="print"/>
          <a:srcRect l="6294" r="7476"/>
          <a:stretch>
            <a:fillRect/>
          </a:stretch>
        </p:blipFill>
        <p:spPr>
          <a:xfrm>
            <a:off x="3419872" y="3573016"/>
            <a:ext cx="2196939" cy="8359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25" y="115888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[Annex] Introduction of WBCSD</a:t>
            </a:r>
            <a:endParaRPr kumimoji="0"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79388" y="2843213"/>
            <a:ext cx="5113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WBCSD Global Network  </a:t>
            </a: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51520" y="1426131"/>
            <a:ext cx="85686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Founded in 1991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by a request of UNCED as a global CEO-led organization serving as a leading voice of business in support of sustainable development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Currently, CEOs of more than 200 global companies around the world are actively engaged in the Council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Majority of members are in the upper ranks of ‘Fortune Global 500 companies’ and ‘Global 100 Most Sustainable Companies’ (annually </a:t>
            </a:r>
            <a:r>
              <a:rPr kumimoji="0" lang="en-US" altLang="ko-KR" sz="1100" dirty="0" err="1">
                <a:latin typeface="맑은 고딕" pitchFamily="50" charset="-127"/>
                <a:ea typeface="맑은 고딕" pitchFamily="50" charset="-127"/>
              </a:rPr>
              <a:t>announed</a:t>
            </a:r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 in the </a:t>
            </a:r>
            <a:r>
              <a:rPr kumimoji="0" lang="en-US" altLang="ko-KR" sz="1100" dirty="0" err="1">
                <a:latin typeface="맑은 고딕" pitchFamily="50" charset="-127"/>
                <a:ea typeface="맑은 고딕" pitchFamily="50" charset="-127"/>
              </a:rPr>
              <a:t>Davos</a:t>
            </a:r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 Forum)</a:t>
            </a:r>
            <a:endParaRPr kumimoji="0" lang="ko-KR" altLang="en-US" sz="1100" dirty="0"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Ilham Kadri </a:t>
            </a:r>
            <a:r>
              <a:rPr kumimoji="0" lang="en-US" altLang="ko-KR" sz="1200" dirty="0" err="1">
                <a:latin typeface="맑은 고딕" pitchFamily="50" charset="-127"/>
                <a:ea typeface="맑은 고딕" pitchFamily="50" charset="-127"/>
              </a:rPr>
              <a:t>Syensqo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 CEO serves as the Chair of WBCSD</a:t>
            </a:r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250824" y="981075"/>
            <a:ext cx="8713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WBCSD </a:t>
            </a:r>
            <a:r>
              <a:rPr kumimoji="0" lang="en-US" altLang="ko-KR" sz="1400"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(World Business Council for Sustainable Development)</a:t>
            </a:r>
            <a:endParaRPr kumimoji="0" lang="en-US" altLang="ko-KR" sz="1400" dirty="0">
              <a:latin typeface="맑은 고딕" pitchFamily="50" charset="-127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6659563" y="4005263"/>
            <a:ext cx="757237" cy="1809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50" charset="-127"/>
            </a:endParaRPr>
          </a:p>
        </p:txBody>
      </p:sp>
      <p:pic>
        <p:nvPicPr>
          <p:cNvPr id="10" name="그림 9" descr="KBCSD 영문로고.jpg"/>
          <p:cNvPicPr>
            <a:picLocks noChangeAspect="1"/>
          </p:cNvPicPr>
          <p:nvPr/>
        </p:nvPicPr>
        <p:blipFill>
          <a:blip r:embed="rId2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083ED8B-4DF3-502A-EBC8-04F10D1CB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213100"/>
            <a:ext cx="7416824" cy="34562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6ADA0A9-F476-5F28-0C4F-7E33949B4FC1}"/>
              </a:ext>
            </a:extLst>
          </p:cNvPr>
          <p:cNvSpPr/>
          <p:nvPr/>
        </p:nvSpPr>
        <p:spPr bwMode="auto">
          <a:xfrm>
            <a:off x="6660232" y="4581128"/>
            <a:ext cx="757237" cy="1809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25" y="115888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What WBCSD Does</a:t>
            </a:r>
            <a:endParaRPr kumimoji="0"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51520" y="1052736"/>
            <a:ext cx="856863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WBCSD helps member companies integrate successful sustainability into their core business strategies.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manage risks, anticipate consumer demand, build positions in growth markets, secure access to needed resources, and strengthen their supply chains, etc.</a:t>
            </a:r>
          </a:p>
        </p:txBody>
      </p:sp>
      <p:grpSp>
        <p:nvGrpSpPr>
          <p:cNvPr id="2" name="그룹 17"/>
          <p:cNvGrpSpPr/>
          <p:nvPr/>
        </p:nvGrpSpPr>
        <p:grpSpPr>
          <a:xfrm>
            <a:off x="539552" y="1772816"/>
            <a:ext cx="8136904" cy="4896544"/>
            <a:chOff x="251520" y="1501447"/>
            <a:chExt cx="8280920" cy="5184576"/>
          </a:xfrm>
        </p:grpSpPr>
        <p:pic>
          <p:nvPicPr>
            <p:cNvPr id="15" name="그림 14" descr="캡처3.GIF"/>
            <p:cNvPicPr>
              <a:picLocks noChangeAspect="1"/>
            </p:cNvPicPr>
            <p:nvPr/>
          </p:nvPicPr>
          <p:blipFill>
            <a:blip r:embed="rId2" cstate="print"/>
            <a:srcRect b="8691"/>
            <a:stretch>
              <a:fillRect/>
            </a:stretch>
          </p:blipFill>
          <p:spPr>
            <a:xfrm>
              <a:off x="251520" y="4725144"/>
              <a:ext cx="7560840" cy="870469"/>
            </a:xfrm>
            <a:prstGeom prst="rect">
              <a:avLst/>
            </a:prstGeom>
          </p:spPr>
        </p:pic>
        <p:pic>
          <p:nvPicPr>
            <p:cNvPr id="14" name="그림 13" descr="캡처2.GIF"/>
            <p:cNvPicPr>
              <a:picLocks noChangeAspect="1"/>
            </p:cNvPicPr>
            <p:nvPr/>
          </p:nvPicPr>
          <p:blipFill>
            <a:blip r:embed="rId3" cstate="print"/>
            <a:srcRect t="5874"/>
            <a:stretch>
              <a:fillRect/>
            </a:stretch>
          </p:blipFill>
          <p:spPr>
            <a:xfrm>
              <a:off x="251520" y="3645024"/>
              <a:ext cx="8280920" cy="1045009"/>
            </a:xfrm>
            <a:prstGeom prst="rect">
              <a:avLst/>
            </a:prstGeom>
          </p:spPr>
        </p:pic>
        <p:pic>
          <p:nvPicPr>
            <p:cNvPr id="13" name="그림 12" descr="캡처1.GIF"/>
            <p:cNvPicPr>
              <a:picLocks noChangeAspect="1"/>
            </p:cNvPicPr>
            <p:nvPr/>
          </p:nvPicPr>
          <p:blipFill>
            <a:blip r:embed="rId4" cstate="print"/>
            <a:srcRect r="870"/>
            <a:stretch>
              <a:fillRect/>
            </a:stretch>
          </p:blipFill>
          <p:spPr>
            <a:xfrm>
              <a:off x="323528" y="2437664"/>
              <a:ext cx="8208912" cy="1207360"/>
            </a:xfrm>
            <a:prstGeom prst="rect">
              <a:avLst/>
            </a:prstGeom>
          </p:spPr>
        </p:pic>
        <p:pic>
          <p:nvPicPr>
            <p:cNvPr id="12" name="그림 11" descr="캡처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733" y="1501447"/>
              <a:ext cx="8136699" cy="940097"/>
            </a:xfrm>
            <a:prstGeom prst="rect">
              <a:avLst/>
            </a:prstGeom>
          </p:spPr>
        </p:pic>
        <p:pic>
          <p:nvPicPr>
            <p:cNvPr id="17" name="그림 16" descr="캡처.GIF"/>
            <p:cNvPicPr>
              <a:picLocks noChangeAspect="1"/>
            </p:cNvPicPr>
            <p:nvPr/>
          </p:nvPicPr>
          <p:blipFill>
            <a:blip r:embed="rId6" cstate="print"/>
            <a:srcRect b="4914"/>
            <a:stretch>
              <a:fillRect/>
            </a:stretch>
          </p:blipFill>
          <p:spPr>
            <a:xfrm>
              <a:off x="251521" y="5615145"/>
              <a:ext cx="7560839" cy="1070878"/>
            </a:xfrm>
            <a:prstGeom prst="rect">
              <a:avLst/>
            </a:prstGeom>
          </p:spPr>
        </p:pic>
      </p:grpSp>
      <p:pic>
        <p:nvPicPr>
          <p:cNvPr id="19" name="그림 18" descr="KBCSD 영문로고.jpg"/>
          <p:cNvPicPr>
            <a:picLocks noChangeAspect="1"/>
          </p:cNvPicPr>
          <p:nvPr/>
        </p:nvPicPr>
        <p:blipFill>
          <a:blip r:embed="rId7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테마2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96001"/>
              </a:schemeClr>
            </a:gs>
            <a:gs pos="100000">
              <a:schemeClr val="bg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96001"/>
              </a:schemeClr>
            </a:gs>
            <a:gs pos="100000">
              <a:schemeClr val="bg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12887</TotalTime>
  <Words>987</Words>
  <Application>Microsoft Office PowerPoint</Application>
  <PresentationFormat>화면 슬라이드 쇼(4:3)</PresentationFormat>
  <Paragraphs>111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HY얕은샘물M</vt:lpstr>
      <vt:lpstr>굴림</vt:lpstr>
      <vt:lpstr>맑은 고딕</vt:lpstr>
      <vt:lpstr>Arial</vt:lpstr>
      <vt:lpstr>Calibri</vt:lpstr>
      <vt:lpstr>Times New Roman</vt:lpstr>
      <vt:lpstr>Tw Cen MT</vt:lpstr>
      <vt:lpstr>Wingdings</vt:lpstr>
      <vt:lpstr>테마2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kbcsd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221026 Overview of KBCSD</dc:title>
  <dc:creator>kjw</dc:creator>
  <cp:lastModifiedBy>user</cp:lastModifiedBy>
  <cp:revision>1296</cp:revision>
  <cp:lastPrinted>2018-03-23T00:42:26Z</cp:lastPrinted>
  <dcterms:created xsi:type="dcterms:W3CDTF">2010-11-25T01:13:59Z</dcterms:created>
  <dcterms:modified xsi:type="dcterms:W3CDTF">2025-02-28T07:45:45Z</dcterms:modified>
</cp:coreProperties>
</file>